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319" r:id="rId3"/>
    <p:sldId id="331" r:id="rId4"/>
    <p:sldId id="332" r:id="rId5"/>
    <p:sldId id="335" r:id="rId6"/>
    <p:sldId id="333" r:id="rId7"/>
    <p:sldId id="334" r:id="rId8"/>
    <p:sldId id="327" r:id="rId9"/>
    <p:sldId id="320" r:id="rId10"/>
    <p:sldId id="321" r:id="rId11"/>
    <p:sldId id="322" r:id="rId12"/>
    <p:sldId id="323" r:id="rId13"/>
    <p:sldId id="324" r:id="rId14"/>
    <p:sldId id="326" r:id="rId15"/>
    <p:sldId id="328" r:id="rId16"/>
    <p:sldId id="329" r:id="rId17"/>
    <p:sldId id="330" r:id="rId18"/>
    <p:sldId id="309" r:id="rId19"/>
    <p:sldId id="325" r:id="rId20"/>
    <p:sldId id="336" r:id="rId21"/>
    <p:sldId id="291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79991-17E1-B494-7B0C-209A33F6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087120"/>
            <a:ext cx="18153380" cy="2286000"/>
          </a:xfrm>
        </p:spPr>
        <p:txBody>
          <a:bodyPr>
            <a:normAutofit/>
          </a:bodyPr>
          <a:lstStyle>
            <a:lvl1pPr algn="l">
              <a:defRPr sz="9600" b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92054071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ele UI-Frameworks sind objektorientiert…">
            <a:extLst>
              <a:ext uri="{FF2B5EF4-FFF2-40B4-BE49-F238E27FC236}">
                <a16:creationId xmlns:a16="http://schemas.microsoft.com/office/drawing/2014/main" id="{28A30C8F-2AC5-E9BD-763B-180EE4C6FFDA}"/>
              </a:ext>
            </a:extLst>
          </p:cNvPr>
          <p:cNvSpPr txBox="1">
            <a:spLocks noGrp="1"/>
          </p:cNvSpPr>
          <p:nvPr>
            <p:ph type="body" sz="half" idx="4294967295"/>
          </p:nvPr>
        </p:nvSpPr>
        <p:spPr>
          <a:xfrm>
            <a:off x="1689100" y="2754376"/>
            <a:ext cx="18153380" cy="8207248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dirty="0">
                <a:latin typeface="+mn-lt"/>
              </a:rPr>
              <a:t>Many UI frameworks are object oriented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In the code each UI element is represented by a class</a:t>
            </a:r>
          </a:p>
          <a:p>
            <a:pPr>
              <a:defRPr sz="4800"/>
            </a:pPr>
            <a:r>
              <a:rPr lang="en-US" dirty="0">
                <a:latin typeface="+mn-lt"/>
              </a:rPr>
              <a:t>During runtime, the UI is represented through an object graph</a:t>
            </a:r>
          </a:p>
        </p:txBody>
      </p:sp>
    </p:spTree>
    <p:extLst>
      <p:ext uri="{BB962C8B-B14F-4D97-AF65-F5344CB8AC3E}">
        <p14:creationId xmlns:p14="http://schemas.microsoft.com/office/powerpoint/2010/main" val="2547738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9EF49E-071A-DF36-F8A3-38D9A4FF7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9" y="12852085"/>
            <a:ext cx="773332" cy="4875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051055-CFEF-928E-418F-516F85971F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424" y="12649647"/>
            <a:ext cx="3135664" cy="892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ransition spd="med">
    <p:pull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0" baseline="0">
          <a:solidFill>
            <a:srgbClr val="000000"/>
          </a:solidFill>
          <a:uFillTx/>
          <a:latin typeface="+mj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perativ war gestern…"/>
          <p:cNvSpPr txBox="1">
            <a:spLocks noGrp="1"/>
          </p:cNvSpPr>
          <p:nvPr>
            <p:ph type="ctrTitle"/>
          </p:nvPr>
        </p:nvSpPr>
        <p:spPr>
          <a:xfrm>
            <a:off x="10913154" y="3645422"/>
            <a:ext cx="10992677" cy="642350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726440">
              <a:defRPr sz="9856"/>
            </a:pPr>
            <a:r>
              <a:rPr lang="en-US" dirty="0"/>
              <a:t>Advanced topics</a:t>
            </a:r>
            <a:br>
              <a:rPr lang="en-US" sz="9600" dirty="0">
                <a:latin typeface="+mj-lt"/>
              </a:rPr>
            </a:br>
            <a:br>
              <a:rPr lang="en-US" dirty="0"/>
            </a:br>
            <a:r>
              <a:rPr lang="en-US" sz="4000" dirty="0"/>
              <a:t>Thomas Künneth</a:t>
            </a:r>
            <a:endParaRPr lang="en-US" dirty="0"/>
          </a:p>
        </p:txBody>
      </p:sp>
      <p:pic>
        <p:nvPicPr>
          <p:cNvPr id="1026" name="Picture 2" descr="black horse chess piece near roque chess piece">
            <a:extLst>
              <a:ext uri="{FF2B5EF4-FFF2-40B4-BE49-F238E27FC236}">
                <a16:creationId xmlns:a16="http://schemas.microsoft.com/office/drawing/2014/main" id="{B60DF262-1DDC-46C4-6D91-B6EE4A5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06733"/>
            <a:ext cx="9501809" cy="99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ttps://unsplash.com/photos/QgeIMfZJgFs">
            <a:extLst>
              <a:ext uri="{FF2B5EF4-FFF2-40B4-BE49-F238E27FC236}">
                <a16:creationId xmlns:a16="http://schemas.microsoft.com/office/drawing/2014/main" id="{DF9789DC-E20A-7E8B-FD22-9F22355D8048}"/>
              </a:ext>
            </a:extLst>
          </p:cNvPr>
          <p:cNvSpPr txBox="1"/>
          <p:nvPr/>
        </p:nvSpPr>
        <p:spPr>
          <a:xfrm>
            <a:off x="0" y="11247168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https://unsplash.com/photos/27LH_0jXKYI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8B37B-0E57-DF23-817B-F0A46CBC8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765" y="288032"/>
            <a:ext cx="10767392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83D68196-1885-E0BE-76ED-DBA89BB4B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1674" y="288032"/>
            <a:ext cx="6633466" cy="1298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40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D3E117D-3C17-5E08-8D33-374C54C02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8019" y="937948"/>
            <a:ext cx="6047961" cy="11840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902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573C64-3733-2E73-63D9-AC4C3C6B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33" y="269927"/>
            <a:ext cx="10801134" cy="1317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24287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26ADB4-C09A-A985-2183-7AF62946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67" y="2348038"/>
            <a:ext cx="15751865" cy="9019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4122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70EE39-C3B9-79C0-853D-B00D6650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48" y="394583"/>
            <a:ext cx="10772361" cy="1292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8011305D-C419-737B-35D0-24C001A3A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19043" y="426678"/>
            <a:ext cx="6586672" cy="1289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05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D8685964-CE43-EB64-5343-D69A46439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2854" y="457987"/>
            <a:ext cx="6538292" cy="1280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187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FA7FD5-0B7A-94E9-918B-63FD0756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223" y="460404"/>
            <a:ext cx="9021009" cy="7769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E509FE8-8882-763B-E934-3E13F163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1" y="460405"/>
            <a:ext cx="11685104" cy="1279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58595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2B7CE128-734C-0F94-2A4B-303765B92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4378" y="659050"/>
            <a:ext cx="5887680" cy="1152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4F7BC2-C850-2B2B-3D39-2FBF7CD00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25" y="659051"/>
            <a:ext cx="14438755" cy="1152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 rechteckige Legende 3">
            <a:extLst>
              <a:ext uri="{FF2B5EF4-FFF2-40B4-BE49-F238E27FC236}">
                <a16:creationId xmlns:a16="http://schemas.microsoft.com/office/drawing/2014/main" id="{3C299BE5-017B-CC23-F66C-E31DD764F3EF}"/>
              </a:ext>
            </a:extLst>
          </p:cNvPr>
          <p:cNvSpPr/>
          <p:nvPr/>
        </p:nvSpPr>
        <p:spPr>
          <a:xfrm>
            <a:off x="13655040" y="1703140"/>
            <a:ext cx="7534656" cy="755904"/>
          </a:xfrm>
          <a:prstGeom prst="wedgeRoundRectCallout">
            <a:avLst>
              <a:gd name="adj1" fmla="val -114352"/>
              <a:gd name="adj2" fmla="val 5946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0" dirty="0">
                <a:solidFill>
                  <a:schemeClr val="tx1"/>
                </a:solidFill>
              </a:rPr>
              <a:t>Define state</a:t>
            </a:r>
          </a:p>
        </p:txBody>
      </p:sp>
    </p:spTree>
    <p:extLst>
      <p:ext uri="{BB962C8B-B14F-4D97-AF65-F5344CB8AC3E}">
        <p14:creationId xmlns:p14="http://schemas.microsoft.com/office/powerpoint/2010/main" val="6755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nge and black usb cable on brown wooden surface">
            <a:extLst>
              <a:ext uri="{FF2B5EF4-FFF2-40B4-BE49-F238E27FC236}">
                <a16:creationId xmlns:a16="http://schemas.microsoft.com/office/drawing/2014/main" id="{725B93DA-EB08-318B-F301-FC5A90E6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6825" y="-1"/>
            <a:ext cx="24440826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91E337-6156-AC79-C285-CA4AA4BD7173}"/>
              </a:ext>
            </a:extLst>
          </p:cNvPr>
          <p:cNvSpPr txBox="1"/>
          <p:nvPr/>
        </p:nvSpPr>
        <p:spPr>
          <a:xfrm>
            <a:off x="2279556" y="9785275"/>
            <a:ext cx="482343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Exercise</a:t>
            </a:r>
          </a:p>
        </p:txBody>
      </p:sp>
      <p:sp>
        <p:nvSpPr>
          <p:cNvPr id="6" name="https://unsplash.com/photos/QgeIMfZJgFs">
            <a:extLst>
              <a:ext uri="{FF2B5EF4-FFF2-40B4-BE49-F238E27FC236}">
                <a16:creationId xmlns:a16="http://schemas.microsoft.com/office/drawing/2014/main" id="{FAA14030-C353-4EDD-6537-BD8E91F76353}"/>
              </a:ext>
            </a:extLst>
          </p:cNvPr>
          <p:cNvSpPr txBox="1"/>
          <p:nvPr/>
        </p:nvSpPr>
        <p:spPr>
          <a:xfrm>
            <a:off x="0" y="13155550"/>
            <a:ext cx="889000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de-DE" dirty="0"/>
              <a:t>https://unsplash.com/photos/IZOAOjvwhaM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50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schirmaufzeichnung 1">
            <a:hlinkClick r:id="" action="ppaction://media"/>
            <a:extLst>
              <a:ext uri="{FF2B5EF4-FFF2-40B4-BE49-F238E27FC236}">
                <a16:creationId xmlns:a16="http://schemas.microsoft.com/office/drawing/2014/main" id="{38DF9D7A-D9A7-87AB-5624-CA6243003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5513" y="474061"/>
            <a:ext cx="6321287" cy="1237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AEDB0D0-8EE6-1432-3380-287E4EFB6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21" y="2814429"/>
            <a:ext cx="10928566" cy="808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eck: gefaltete Ecke 5">
            <a:extLst>
              <a:ext uri="{FF2B5EF4-FFF2-40B4-BE49-F238E27FC236}">
                <a16:creationId xmlns:a16="http://schemas.microsoft.com/office/drawing/2014/main" id="{8AB9F0A3-310D-3DBE-0846-61491FD4EC25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err="1">
                <a:solidFill>
                  <a:schemeClr val="tx1"/>
                </a:solidFill>
                <a:sym typeface="Helvetica Neue Medium"/>
              </a:rPr>
              <a:t>Animation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0191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224D4-0C55-A95C-82B2-B1C8C654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Let‘s recap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84BCA-247C-BEC6-A7A4-E94EB78D9EB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Two main types of visual composable functions</a:t>
            </a:r>
          </a:p>
          <a:p>
            <a:pPr lvl="1"/>
            <a:r>
              <a:rPr lang="en-US" dirty="0"/>
              <a:t>Traditional UI elements</a:t>
            </a:r>
          </a:p>
          <a:p>
            <a:pPr lvl="1"/>
            <a:r>
              <a:rPr lang="en-US" dirty="0"/>
              <a:t>Layouts</a:t>
            </a:r>
          </a:p>
          <a:p>
            <a:r>
              <a:rPr lang="en-US" dirty="0"/>
              <a:t>In Compose it is ok to nest layouts</a:t>
            </a:r>
          </a:p>
        </p:txBody>
      </p:sp>
    </p:spTree>
    <p:extLst>
      <p:ext uri="{BB962C8B-B14F-4D97-AF65-F5344CB8AC3E}">
        <p14:creationId xmlns:p14="http://schemas.microsoft.com/office/powerpoint/2010/main" val="200581681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4035-A551-DE62-0066-DE0177D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D158-523A-2D65-F053-1CBF2818014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91441" y="3744269"/>
            <a:ext cx="8842401" cy="7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+mn-lt"/>
              </a:rPr>
              <a:t>Chapter 8: Working </a:t>
            </a:r>
            <a:r>
              <a:rPr lang="en-US" sz="4800">
                <a:latin typeface="+mn-lt"/>
              </a:rPr>
              <a:t>with Animations</a:t>
            </a:r>
            <a:endParaRPr lang="en-US" sz="4800" dirty="0">
              <a:latin typeface="+mn-lt"/>
            </a:endParaRPr>
          </a:p>
        </p:txBody>
      </p:sp>
      <p:pic>
        <p:nvPicPr>
          <p:cNvPr id="4" name="Picture 2" descr="Android UI Development with Jetpack Compose">
            <a:extLst>
              <a:ext uri="{FF2B5EF4-FFF2-40B4-BE49-F238E27FC236}">
                <a16:creationId xmlns:a16="http://schemas.microsoft.com/office/drawing/2014/main" id="{AB67E7EA-B0D1-B34D-C01B-A9396876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3730752"/>
            <a:ext cx="5964366" cy="7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Zacken 4">
            <a:extLst>
              <a:ext uri="{FF2B5EF4-FFF2-40B4-BE49-F238E27FC236}">
                <a16:creationId xmlns:a16="http://schemas.microsoft.com/office/drawing/2014/main" id="{771A0EA5-882E-A423-AC07-606CA4D04B49}"/>
              </a:ext>
            </a:extLst>
          </p:cNvPr>
          <p:cNvSpPr/>
          <p:nvPr/>
        </p:nvSpPr>
        <p:spPr>
          <a:xfrm>
            <a:off x="17333842" y="5746085"/>
            <a:ext cx="5605669" cy="3320415"/>
          </a:xfrm>
          <a:prstGeom prst="irregularSeal2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free PDF</a:t>
            </a:r>
          </a:p>
        </p:txBody>
      </p:sp>
    </p:spTree>
    <p:extLst>
      <p:ext uri="{BB962C8B-B14F-4D97-AF65-F5344CB8AC3E}">
        <p14:creationId xmlns:p14="http://schemas.microsoft.com/office/powerpoint/2010/main" val="28762913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ild" descr="Bil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48000"/>
            <a:ext cx="10159307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Vielen Dank"/>
          <p:cNvSpPr txBox="1"/>
          <p:nvPr/>
        </p:nvSpPr>
        <p:spPr>
          <a:xfrm>
            <a:off x="12192000" y="4590712"/>
            <a:ext cx="9728625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9600" b="0"/>
            </a:lvl1pPr>
          </a:lstStyle>
          <a:p>
            <a:pPr algn="l"/>
            <a:r>
              <a:rPr lang="de-DE" dirty="0">
                <a:latin typeface="+mj-lt"/>
              </a:rPr>
              <a:t>Questions…?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Short break… 😍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F7C9D-C96B-0DB4-4E1B-69401835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Constraint-based layouts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204905-34F2-6FFF-9D55-EDE4F7844B8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3730752"/>
            <a:ext cx="18153380" cy="5949961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lays out children based on constraints</a:t>
            </a:r>
          </a:p>
          <a:p>
            <a:r>
              <a:rPr lang="en-US" dirty="0"/>
              <a:t>Uses references created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createRefs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of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ConstraintLayoutScope</a:t>
            </a:r>
            <a:r>
              <a:rPr lang="en-US" dirty="0"/>
              <a:t> </a:t>
            </a:r>
          </a:p>
          <a:p>
            <a:r>
              <a:rPr lang="en-US" dirty="0"/>
              <a:t>Children are constrained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r>
              <a:rPr lang="en-US" dirty="0"/>
              <a:t> modifier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B82446-D097-C851-58B7-49C6EB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18" y="9799983"/>
            <a:ext cx="15444028" cy="335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73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513DA5-0D02-723C-C943-49AC6C522C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698" y="312649"/>
            <a:ext cx="12407210" cy="1308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C6597D1C-82EA-A5D4-5F3F-A51ED1D64013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ConstraintLayoutDemo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01372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B5DDB7-6016-D728-04A6-840E0C51C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405" y="502551"/>
            <a:ext cx="5799190" cy="1271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90BC8F76-BB10-A126-3AE8-D1ED202AD86C}"/>
              </a:ext>
            </a:extLst>
          </p:cNvPr>
          <p:cNvSpPr/>
          <p:nvPr/>
        </p:nvSpPr>
        <p:spPr>
          <a:xfrm>
            <a:off x="556590" y="474061"/>
            <a:ext cx="4512366" cy="514231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CustomLayoutDemo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099123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EA9FFD-1F53-B1AF-262D-C13B9E73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2" y="596760"/>
            <a:ext cx="9588362" cy="11447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BDBC51B-7A42-0C2A-16A9-3D79E05D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49" y="596759"/>
            <a:ext cx="10405452" cy="604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04400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0C63E1-100E-3336-E55A-579397AB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52" y="419100"/>
            <a:ext cx="98107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B8DF7F3-92A9-4D8B-B066-E448112A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59" y="419100"/>
            <a:ext cx="9545472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5215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339133-E5B7-0B18-8AF7-0A62AC4C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85B9B4-D175-415C-6EA6-1F6F324F228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/>
        <p:txBody>
          <a:bodyPr/>
          <a:lstStyle/>
          <a:p>
            <a:r>
              <a:rPr lang="en-US" dirty="0"/>
              <a:t>Have become very important</a:t>
            </a:r>
          </a:p>
          <a:p>
            <a:r>
              <a:rPr lang="en-US" dirty="0"/>
              <a:t>Not easy to achieve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dirty="0"/>
              <a:t>s</a:t>
            </a:r>
          </a:p>
          <a:p>
            <a:r>
              <a:rPr lang="en-US" dirty="0"/>
              <a:t>But seamlessly integrated into Jetpack Compose</a:t>
            </a:r>
          </a:p>
        </p:txBody>
      </p:sp>
    </p:spTree>
    <p:extLst>
      <p:ext uri="{BB962C8B-B14F-4D97-AF65-F5344CB8AC3E}">
        <p14:creationId xmlns:p14="http://schemas.microsoft.com/office/powerpoint/2010/main" val="16737674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616772-47B6-6BD5-34A4-8F66E87C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42" y="419100"/>
            <a:ext cx="9963150" cy="1287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schirmaufzeichnung 5">
            <a:hlinkClick r:id="" action="ppaction://media"/>
            <a:extLst>
              <a:ext uri="{FF2B5EF4-FFF2-40B4-BE49-F238E27FC236}">
                <a16:creationId xmlns:a16="http://schemas.microsoft.com/office/drawing/2014/main" id="{3B4DA7FD-E218-76F2-1FC6-9473024B6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21918" y="419100"/>
            <a:ext cx="6578047" cy="128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896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Benutzerdefiniert</PresentationFormat>
  <Paragraphs>27</Paragraphs>
  <Slides>21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Courier New</vt:lpstr>
      <vt:lpstr>Helvetica Neue</vt:lpstr>
      <vt:lpstr>Helvetica Neue Medium</vt:lpstr>
      <vt:lpstr>White</vt:lpstr>
      <vt:lpstr>Advanced topics  Thomas Künneth</vt:lpstr>
      <vt:lpstr>Let‘s recap</vt:lpstr>
      <vt:lpstr>Constraint-based layouts</vt:lpstr>
      <vt:lpstr>PowerPoint-Präsentation</vt:lpstr>
      <vt:lpstr>PowerPoint-Präsentation</vt:lpstr>
      <vt:lpstr>PowerPoint-Präsentation</vt:lpstr>
      <vt:lpstr>PowerPoint-Präsentation</vt:lpstr>
      <vt:lpstr>Animations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reading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</dc:title>
  <dc:subject>Jetpack Compose Workshop</dc:subject>
  <dc:creator>Thomas Künneth</dc:creator>
  <cp:lastModifiedBy>Thomas Künneth</cp:lastModifiedBy>
  <cp:revision>138</cp:revision>
  <dcterms:modified xsi:type="dcterms:W3CDTF">2022-09-18T10:46:23Z</dcterms:modified>
</cp:coreProperties>
</file>